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61" r:id="rId4"/>
    <p:sldId id="260" r:id="rId5"/>
    <p:sldId id="262" r:id="rId6"/>
    <p:sldId id="263" r:id="rId7"/>
    <p:sldId id="259" r:id="rId8"/>
    <p:sldId id="264" r:id="rId9"/>
    <p:sldId id="265" r:id="rId10"/>
    <p:sldId id="267" r:id="rId11"/>
    <p:sldId id="266" r:id="rId12"/>
    <p:sldId id="268" r:id="rId13"/>
    <p:sldId id="269" r:id="rId14"/>
    <p:sldId id="270" r:id="rId15"/>
    <p:sldId id="273" r:id="rId16"/>
    <p:sldId id="271" r:id="rId17"/>
    <p:sldId id="272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771" autoAdjust="0"/>
    <p:restoredTop sz="94660"/>
  </p:normalViewPr>
  <p:slideViewPr>
    <p:cSldViewPr snapToGrid="0">
      <p:cViewPr>
        <p:scale>
          <a:sx n="80" d="100"/>
          <a:sy n="80" d="100"/>
        </p:scale>
        <p:origin x="-264" y="17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45AEB-E6A2-42FE-8ED9-FBAFED6693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367490-3788-4429-A59B-A4D3037261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853580-62DE-4065-A8B9-CACDFF61DA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11111-CA9A-4FB4-B3DB-81622384D583}" type="datetimeFigureOut">
              <a:rPr lang="en-GB" smtClean="0"/>
              <a:t>06/09/2021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1DF290-FEF8-4769-947F-C59D0CA13B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BFFE56-6E8E-46F5-9CA0-C0C2A36C0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1B88F-986A-4D36-8F48-F8C8994C87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20790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8BC756-586A-4C85-8F95-0B3C1F529C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EC8A22F-C83E-401E-9007-FF20CAAB31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FE0B68-3C3F-499F-85F8-D926F69D21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11111-CA9A-4FB4-B3DB-81622384D583}" type="datetimeFigureOut">
              <a:rPr lang="en-GB" smtClean="0"/>
              <a:t>06/09/2021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798B0C-2472-41D7-8DBC-934288EE52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2D1901-4420-46BD-A513-C2DAC15361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1B88F-986A-4D36-8F48-F8C8994C87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50410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0490D35-18A6-4792-815C-D448F54F412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58B9DB9-C806-408D-A50F-51001EF322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DFB2C6-48EA-4CD1-B865-77FA053E81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11111-CA9A-4FB4-B3DB-81622384D583}" type="datetimeFigureOut">
              <a:rPr lang="en-GB" smtClean="0"/>
              <a:t>06/09/2021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D2D549-D128-4FC7-9AF3-90276691C6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703CC8-1910-4519-83C7-BB89868C5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1B88F-986A-4D36-8F48-F8C8994C87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20177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64967F-240D-49F0-8C68-22D8066F5D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1291BE-8151-4E88-A7C3-B4C4801DFF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A37D2C-8D45-479B-8399-4A949BC7C2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11111-CA9A-4FB4-B3DB-81622384D583}" type="datetimeFigureOut">
              <a:rPr lang="en-GB" smtClean="0"/>
              <a:t>06/09/2021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6A3FA3-BE76-4276-B0AE-72F886D96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859744-26B6-4736-96AE-4F19805C34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1B88F-986A-4D36-8F48-F8C8994C87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22845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DC2DCF-0437-4EEE-912C-3449385481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6DC0AE-FC8C-4CA1-B614-74510C1CA0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658645-1068-4A10-804C-66C4AD2D8F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11111-CA9A-4FB4-B3DB-81622384D583}" type="datetimeFigureOut">
              <a:rPr lang="en-GB" smtClean="0"/>
              <a:t>06/09/2021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E15FFA-277F-4AA0-8F67-9E48DB816B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121D1C-987B-4FA7-A8C5-D9144811F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1B88F-986A-4D36-8F48-F8C8994C87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50380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47F71A-2CD5-40CF-B0EE-13449E4513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B252CF-0ED8-4A03-A20E-FCEEB912DA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FB374F-DC9C-40F6-B460-69706784EB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BD28B5-4D8F-4294-8BC5-6B7093A1A2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11111-CA9A-4FB4-B3DB-81622384D583}" type="datetimeFigureOut">
              <a:rPr lang="en-GB" smtClean="0"/>
              <a:t>06/09/2021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8F5139-A43A-4548-A646-C7E11BAA6F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EDFDCD-BE00-446A-BAD3-075F9B9980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1B88F-986A-4D36-8F48-F8C8994C87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4891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301903-85CE-4E3C-9B37-47D14816E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E92DD1-E810-4E00-B385-9BF29A218A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2A4915-927F-4861-8E67-80D9B7F07A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72AF4F7-2479-40F4-A665-94419F5A3C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954897C-01B4-481F-8805-ACD479F247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6EDF10-D5A4-4684-9373-1B7DCC6377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11111-CA9A-4FB4-B3DB-81622384D583}" type="datetimeFigureOut">
              <a:rPr lang="en-GB" smtClean="0"/>
              <a:t>06/09/2021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9907D40-C7F1-4E05-92BE-BA70F66C0E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A053212-64FE-456E-AC58-28FDF6FC57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1B88F-986A-4D36-8F48-F8C8994C87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44861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D14A9-582F-4D9B-8EF1-3E4BB3B89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A122A99-5796-4825-87C1-C16EBD7A5D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11111-CA9A-4FB4-B3DB-81622384D583}" type="datetimeFigureOut">
              <a:rPr lang="en-GB" smtClean="0"/>
              <a:t>06/09/2021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F52E18-71C2-4D92-A216-BDD534EB0B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9217BA-B0CB-4E86-B1AC-E3C7BF1D6B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1B88F-986A-4D36-8F48-F8C8994C87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1815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D529777-2A5E-4E9E-BE9E-FD3CDF6C1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11111-CA9A-4FB4-B3DB-81622384D583}" type="datetimeFigureOut">
              <a:rPr lang="en-GB" smtClean="0"/>
              <a:t>06/09/2021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E9EF1E2-5F6C-4B48-BCF0-3EBD22A36E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C75FFC-8093-4D5E-8C97-0ADE9AF386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1B88F-986A-4D36-8F48-F8C8994C87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02542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5EC60-B88F-431C-9DEC-7CD27241E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DE1CC-0829-41C5-9A92-6716253953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1F5E1C-8504-4D0D-8A6D-BE000B6B88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685CF3-C074-4287-A482-449862C2AD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11111-CA9A-4FB4-B3DB-81622384D583}" type="datetimeFigureOut">
              <a:rPr lang="en-GB" smtClean="0"/>
              <a:t>06/09/2021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2F2FA3-7627-400D-9101-4845C320B7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A4B2CB-33C4-4265-A266-4665D25B4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1B88F-986A-4D36-8F48-F8C8994C87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96977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198C43-EBFB-47FF-BAF7-A1D30A789F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870DA3-0043-42A7-9B0E-71930F08BAB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5AA3BB-5788-4147-97C0-97ECCE1AD6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77018E-5B1A-4F8D-B510-82F0C27896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11111-CA9A-4FB4-B3DB-81622384D583}" type="datetimeFigureOut">
              <a:rPr lang="en-GB" smtClean="0"/>
              <a:t>06/09/2021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8D1625-97BF-480C-A003-D188EDEFAF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A029F7-013C-49CC-8D05-97BEB11380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1B88F-986A-4D36-8F48-F8C8994C87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08128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5ABCC73-630D-430F-BFF9-4479473F6B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31143E-ADFC-4BB5-A8DA-74EC4A878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5C17C2-4317-470C-90E8-56CF010FB52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211111-CA9A-4FB4-B3DB-81622384D583}" type="datetimeFigureOut">
              <a:rPr lang="en-GB" smtClean="0"/>
              <a:t>06/09/2021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A6077A-D801-4714-B06F-23465E3FC7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FB3707-1096-4409-BA7A-4433FBA06E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51B88F-986A-4D36-8F48-F8C8994C87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8047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docs.derivative.ca/TOP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docs.derivative.ca/TOP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derivative.ca/Category:TOPs" TargetMode="External"/><Relationship Id="rId2" Type="http://schemas.openxmlformats.org/officeDocument/2006/relationships/hyperlink" Target="https://docs.derivative.ca/TOP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docs.derivative.ca/TOP#Sweet_16_TOPs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docs.derivative.ca/Movie_File_In_TOP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docs.derivative.ca/File_Types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16F85F-563D-4651-945F-A6BA5910A8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600201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da-DK" dirty="0"/>
              <a:t>2D Image Processing and Generation with Texture Operators</a:t>
            </a:r>
            <a:br>
              <a:rPr lang="da-DK" dirty="0"/>
            </a:br>
            <a:r>
              <a:rPr lang="da-DK" dirty="0"/>
              <a:t>(TOPs)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B1FA90-6C1B-41EB-887C-8602A8B2FE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70442"/>
            <a:ext cx="9144000" cy="987357"/>
          </a:xfrm>
        </p:spPr>
        <p:txBody>
          <a:bodyPr/>
          <a:lstStyle/>
          <a:p>
            <a:r>
              <a:rPr lang="da-DK" dirty="0"/>
              <a:t>David Meredith</a:t>
            </a:r>
          </a:p>
          <a:p>
            <a:r>
              <a:rPr lang="da-DK" dirty="0"/>
              <a:t>dave@create.aau.dk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294899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F53BF0-BB9D-44CA-A3B2-F544B3998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Playing movies with audio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51C7EF-09D2-49F5-B4F1-18B7B1EEF9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91352" y="1825625"/>
            <a:ext cx="5662448" cy="4667250"/>
          </a:xfrm>
        </p:spPr>
        <p:txBody>
          <a:bodyPr/>
          <a:lstStyle/>
          <a:p>
            <a:r>
              <a:rPr lang="da-DK" dirty="0"/>
              <a:t>Attach a Movie File In TOP to an Audio Movie CHOP by dragging the Movie File In TOP onto the Audio Movie CHOP</a:t>
            </a:r>
          </a:p>
          <a:p>
            <a:r>
              <a:rPr lang="da-DK" dirty="0"/>
              <a:t>Then attach the Audio Movie CHOP to an Audio Device Out Chop</a:t>
            </a:r>
          </a:p>
          <a:p>
            <a:r>
              <a:rPr lang="da-DK" dirty="0"/>
              <a:t>Make sure that the Device parameter is referring to the right speakers or headphone and that the Driver parameter is using the correct driver</a:t>
            </a:r>
            <a:endParaRPr lang="en-GB" dirty="0"/>
          </a:p>
        </p:txBody>
      </p:sp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AC5C7DF8-325B-4F4C-B903-8DE9AF3AB5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283" y="1977319"/>
            <a:ext cx="3773869" cy="4281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6978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D8F83-B65F-4516-9582-CD948D052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Ramp TOP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E0DEEB-D0DC-4B2A-A9AB-D30B3B05F5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31423"/>
            <a:ext cx="5257800" cy="3645539"/>
          </a:xfrm>
        </p:spPr>
        <p:txBody>
          <a:bodyPr>
            <a:normAutofit fontScale="85000" lnSpcReduction="20000"/>
          </a:bodyPr>
          <a:lstStyle/>
          <a:p>
            <a:r>
              <a:rPr lang="da-DK" dirty="0"/>
              <a:t>Allows you to interactively create vertical, horizontal, radial or circular ramps</a:t>
            </a:r>
          </a:p>
          <a:p>
            <a:r>
              <a:rPr lang="da-DK" dirty="0"/>
              <a:t>Use the ramp bar and color-picker to add keyframes and define the colors at those frames</a:t>
            </a:r>
          </a:p>
          <a:p>
            <a:r>
              <a:rPr lang="da-DK" dirty="0"/>
              <a:t>Drag a keyframe off the ramp bar to remove it</a:t>
            </a:r>
          </a:p>
          <a:p>
            <a:r>
              <a:rPr lang="da-DK" dirty="0"/>
              <a:t>Data for ramp is held in DAT specified in DAT parameter</a:t>
            </a:r>
          </a:p>
          <a:p>
            <a:pPr lvl="1"/>
            <a:r>
              <a:rPr lang="en-GB" dirty="0"/>
              <a:t>Each row represents a </a:t>
            </a:r>
            <a:r>
              <a:rPr lang="en-GB" dirty="0" err="1"/>
              <a:t>color</a:t>
            </a:r>
            <a:r>
              <a:rPr lang="en-GB" dirty="0"/>
              <a:t> keyframe entry in the ramp</a:t>
            </a:r>
          </a:p>
          <a:p>
            <a:pPr lvl="1"/>
            <a:r>
              <a:rPr lang="en-GB" dirty="0"/>
              <a:t>Use Option/Alt to scroll in DAT</a:t>
            </a:r>
          </a:p>
        </p:txBody>
      </p:sp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9EFB068B-F524-4379-8B85-E527F11275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5580" y="441433"/>
            <a:ext cx="3618997" cy="5557345"/>
          </a:xfrm>
          <a:prstGeom prst="rect">
            <a:avLst/>
          </a:prstGeo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A76509A3-E791-4674-B29D-DED4A66934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8674" y="365125"/>
            <a:ext cx="3411921" cy="2166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579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51697-F7CC-417C-A0D4-35FA91CE9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Ramp TOP parameters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5EE1F9-83B7-4F40-8F09-2349C688C0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2876" y="1690688"/>
            <a:ext cx="8050924" cy="4580840"/>
          </a:xfrm>
        </p:spPr>
        <p:txBody>
          <a:bodyPr/>
          <a:lstStyle/>
          <a:p>
            <a:r>
              <a:rPr lang="da-DK" dirty="0"/>
              <a:t>Output page</a:t>
            </a:r>
          </a:p>
          <a:p>
            <a:pPr lvl="1"/>
            <a:r>
              <a:rPr lang="da-DK" b="1" dirty="0"/>
              <a:t>Comp with Input</a:t>
            </a:r>
            <a:r>
              <a:rPr lang="da-DK" dirty="0"/>
              <a:t>: if on, composites input movie or image with ramp</a:t>
            </a:r>
          </a:p>
          <a:p>
            <a:pPr lvl="1"/>
            <a:r>
              <a:rPr lang="da-DK" b="1" dirty="0"/>
              <a:t>Operation:</a:t>
            </a:r>
            <a:r>
              <a:rPr lang="da-DK" dirty="0"/>
              <a:t> Choose the composite operation that is performed</a:t>
            </a:r>
          </a:p>
          <a:p>
            <a:pPr lvl="1"/>
            <a:r>
              <a:rPr lang="da-DK" b="1" dirty="0"/>
              <a:t>Swap order:</a:t>
            </a:r>
            <a:r>
              <a:rPr lang="da-DK" dirty="0"/>
              <a:t> Swaps order of composite with input</a:t>
            </a:r>
          </a:p>
          <a:p>
            <a:pPr lvl="2"/>
            <a:r>
              <a:rPr lang="da-DK" dirty="0"/>
              <a:t>See effect by using Over or Chroma difference operation</a:t>
            </a: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171E25B-20CC-4930-8FCB-AC2D5B64E8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750" y="1731059"/>
            <a:ext cx="2671125" cy="4540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2501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B2A09-B64E-441B-A892-643C95CA3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Ramp TOP parameters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71398F-6428-478A-B359-06A74A8AB2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1793" y="1762563"/>
            <a:ext cx="5410200" cy="4351338"/>
          </a:xfrm>
        </p:spPr>
        <p:txBody>
          <a:bodyPr>
            <a:normAutofit lnSpcReduction="10000"/>
          </a:bodyPr>
          <a:lstStyle/>
          <a:p>
            <a:r>
              <a:rPr lang="da-DK" dirty="0"/>
              <a:t>Ramp page</a:t>
            </a:r>
          </a:p>
          <a:p>
            <a:pPr lvl="1"/>
            <a:r>
              <a:rPr lang="da-DK" b="1" dirty="0"/>
              <a:t>Type</a:t>
            </a:r>
            <a:r>
              <a:rPr lang="da-DK" dirty="0"/>
              <a:t>: vertical, horizontal, radial, circular</a:t>
            </a:r>
          </a:p>
          <a:p>
            <a:pPr lvl="1"/>
            <a:r>
              <a:rPr lang="da-DK" b="1" dirty="0"/>
              <a:t>Position:</a:t>
            </a:r>
            <a:r>
              <a:rPr lang="da-DK" dirty="0"/>
              <a:t> sets centre position for radial and circular ramps</a:t>
            </a:r>
          </a:p>
          <a:p>
            <a:pPr lvl="2"/>
            <a:r>
              <a:rPr lang="da-DK" dirty="0"/>
              <a:t>(0,0) is centre, (.5,.5) is approx top right corner</a:t>
            </a:r>
          </a:p>
          <a:p>
            <a:pPr lvl="1"/>
            <a:r>
              <a:rPr lang="da-DK" b="1" dirty="0"/>
              <a:t>Phase:</a:t>
            </a:r>
            <a:r>
              <a:rPr lang="da-DK" dirty="0"/>
              <a:t> shifts through a proportion of the ramp’s period</a:t>
            </a:r>
          </a:p>
          <a:p>
            <a:pPr lvl="1"/>
            <a:r>
              <a:rPr lang="da-DK" b="1" dirty="0"/>
              <a:t>Period:</a:t>
            </a:r>
            <a:r>
              <a:rPr lang="da-DK" dirty="0"/>
              <a:t> determines width of one period of ramp in image/movie, so smaller period means more repetitions of the ramp</a:t>
            </a:r>
            <a:endParaRPr lang="da-DK" b="1" dirty="0"/>
          </a:p>
          <a:p>
            <a:endParaRPr lang="en-GB" dirty="0"/>
          </a:p>
        </p:txBody>
      </p:sp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E2A6267F-0BD3-44E5-9F1A-18DE3DC8F4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8222" y="446198"/>
            <a:ext cx="3733971" cy="5667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4514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15A50F-F9DF-4E44-9356-7CAFE524A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Level and Luma Level TOPs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C7A09B-B583-4D78-938C-024C47EC13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87054" y="1825625"/>
            <a:ext cx="4566745" cy="4351338"/>
          </a:xfrm>
        </p:spPr>
        <p:txBody>
          <a:bodyPr/>
          <a:lstStyle/>
          <a:p>
            <a:r>
              <a:rPr lang="da-DK" dirty="0"/>
              <a:t>Level TOP adjusts contrast, brightness, gamma, black level, color range, quantization, opacity and more</a:t>
            </a:r>
          </a:p>
          <a:p>
            <a:r>
              <a:rPr lang="da-DK" dirty="0"/>
              <a:t>Luma Level TOP preserves hue and saturation more accurately</a:t>
            </a:r>
            <a:endParaRPr lang="en-GB" dirty="0"/>
          </a:p>
        </p:txBody>
      </p:sp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B517AE8A-3182-4939-81DA-525913B75B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725" y="1552492"/>
            <a:ext cx="5986805" cy="4624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9229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9878C4-1E63-B142-B977-1051C44D47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Level TOP Parameters – Pre Page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593313-6B06-C74A-80D1-90DB6910C2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2632" y="1459832"/>
            <a:ext cx="6541168" cy="5033043"/>
          </a:xfrm>
        </p:spPr>
        <p:txBody>
          <a:bodyPr>
            <a:noAutofit/>
          </a:bodyPr>
          <a:lstStyle/>
          <a:p>
            <a:r>
              <a:rPr lang="en-US" sz="2000"/>
              <a:t>Clamp Input to [0-1]: clamps pixel values to be within the range 0 to 1 (do not use with higher bit depth floating point pixel formats)</a:t>
            </a:r>
          </a:p>
          <a:p>
            <a:r>
              <a:rPr lang="en-US" sz="2000"/>
              <a:t>Invert: inverts colors, so that black becomes white and colors are inverted across the color wheel (red -&gt; cyan, blue -&gt; yellow, green -&gt;  magenta, etc.)</a:t>
            </a:r>
          </a:p>
          <a:p>
            <a:r>
              <a:rPr lang="en-US" sz="2000"/>
              <a:t>Black level: blackens any pixel with a value below the given value</a:t>
            </a:r>
          </a:p>
          <a:p>
            <a:r>
              <a:rPr lang="en-US" sz="2000"/>
              <a:t>Brightness 1: Brightness is mean of RGB channel values for a pixel. Increasing brightness adds amounts to these channels to maintain relative amounts of R G and B, but raising average</a:t>
            </a:r>
          </a:p>
          <a:p>
            <a:r>
              <a:rPr lang="en-US" sz="2000"/>
              <a:t>Gamma 1: Gamma is relationship between brightness of a pixel on the screen and its numerical value. Defined by a curve. Changing gamma changes relationship between R, G and B</a:t>
            </a:r>
          </a:p>
        </p:txBody>
      </p:sp>
    </p:spTree>
    <p:extLst>
      <p:ext uri="{BB962C8B-B14F-4D97-AF65-F5344CB8AC3E}">
        <p14:creationId xmlns:p14="http://schemas.microsoft.com/office/powerpoint/2010/main" val="24717461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06317-F20A-42E0-94EB-B36DE78020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Transform TOP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E6D11F-B093-426F-8723-344403270F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1544" y="1825625"/>
            <a:ext cx="6482255" cy="4351338"/>
          </a:xfrm>
        </p:spPr>
        <p:txBody>
          <a:bodyPr/>
          <a:lstStyle/>
          <a:p>
            <a:r>
              <a:rPr lang="da-DK" dirty="0"/>
              <a:t>Applies 2D transformations to a TOP image (e.g., translate, scale, rotate, and multi-repeat tiling)</a:t>
            </a:r>
          </a:p>
          <a:p>
            <a:r>
              <a:rPr lang="da-DK" dirty="0"/>
              <a:t>Background can be filled with solid color and alpha.</a:t>
            </a:r>
          </a:p>
          <a:p>
            <a:r>
              <a:rPr lang="da-DK" dirty="0"/>
              <a:t>Tiling can be mirroring or repeating</a:t>
            </a:r>
            <a:endParaRPr lang="en-GB" dirty="0"/>
          </a:p>
        </p:txBody>
      </p:sp>
      <p:pic>
        <p:nvPicPr>
          <p:cNvPr id="5" name="Picture 4" descr="A picture containing text, monitor, television, indoor&#10;&#10;Description automatically generated">
            <a:extLst>
              <a:ext uri="{FF2B5EF4-FFF2-40B4-BE49-F238E27FC236}">
                <a16:creationId xmlns:a16="http://schemas.microsoft.com/office/drawing/2014/main" id="{906233F3-14B0-4C46-A8E5-EB441F500B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919" y="1513490"/>
            <a:ext cx="3465571" cy="4863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2169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284586-E082-404F-A405-99C64153BF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4CC9B-81D5-45BC-B424-F35483B25A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9524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C2317-D9E6-4B3F-A872-41555F336D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Texture Operators (TOPs)</a:t>
            </a:r>
            <a:br>
              <a:rPr lang="da-DK" dirty="0"/>
            </a:br>
            <a:r>
              <a:rPr lang="da-DK" sz="2000" dirty="0">
                <a:hlinkClick r:id="rId2"/>
              </a:rPr>
              <a:t>https://docs.derivative.ca/TOP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ECA90C-DF0F-4386-B02C-45B0727BFE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47534" y="1925313"/>
            <a:ext cx="5006266" cy="4567561"/>
          </a:xfrm>
        </p:spPr>
        <p:txBody>
          <a:bodyPr>
            <a:normAutofit fontScale="92500" lnSpcReduction="20000"/>
          </a:bodyPr>
          <a:lstStyle/>
          <a:p>
            <a:r>
              <a:rPr lang="da-DK" dirty="0"/>
              <a:t>TOPs are image operators that provide real-time GPU-based compositing and image manipulation</a:t>
            </a:r>
          </a:p>
          <a:p>
            <a:r>
              <a:rPr lang="en-GB" dirty="0"/>
              <a:t>Used for</a:t>
            </a:r>
          </a:p>
          <a:p>
            <a:pPr lvl="1"/>
            <a:r>
              <a:rPr lang="en-GB" dirty="0"/>
              <a:t>Preparing textures</a:t>
            </a:r>
          </a:p>
          <a:p>
            <a:pPr lvl="1"/>
            <a:r>
              <a:rPr lang="en-GB" dirty="0"/>
              <a:t>Compositing streams, images and movies</a:t>
            </a:r>
          </a:p>
          <a:p>
            <a:pPr lvl="1"/>
            <a:r>
              <a:rPr lang="en-GB" dirty="0"/>
              <a:t>Building control-panel elements</a:t>
            </a:r>
          </a:p>
          <a:p>
            <a:pPr lvl="1"/>
            <a:r>
              <a:rPr lang="en-GB" dirty="0"/>
              <a:t>Manipulating 32-bit floating point data</a:t>
            </a:r>
          </a:p>
          <a:p>
            <a:pPr lvl="1"/>
            <a:r>
              <a:rPr lang="en-GB" dirty="0"/>
              <a:t>…and lots of other stuff</a:t>
            </a:r>
          </a:p>
          <a:p>
            <a:r>
              <a:rPr lang="en-GB" dirty="0"/>
              <a:t>Support many formats, including floating-point image formats for working with </a:t>
            </a:r>
            <a:r>
              <a:rPr lang="en-GB" dirty="0" err="1"/>
              <a:t>HDR</a:t>
            </a:r>
            <a:r>
              <a:rPr lang="en-GB" dirty="0"/>
              <a:t> images</a:t>
            </a:r>
          </a:p>
        </p:txBody>
      </p:sp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1B7430A4-D0C4-44E1-B393-910D06F967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925314"/>
            <a:ext cx="5360853" cy="4567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4746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C2317-D9E6-4B3F-A872-41555F336D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Texture Operators (TOPs)</a:t>
            </a:r>
            <a:br>
              <a:rPr lang="da-DK" dirty="0"/>
            </a:br>
            <a:r>
              <a:rPr lang="da-DK" sz="2000" dirty="0">
                <a:hlinkClick r:id="rId2"/>
              </a:rPr>
              <a:t>https://docs.derivative.ca/TOP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ECA90C-DF0F-4386-B02C-45B0727BFE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47534" y="1925313"/>
            <a:ext cx="5006266" cy="4567561"/>
          </a:xfrm>
        </p:spPr>
        <p:txBody>
          <a:bodyPr>
            <a:normAutofit lnSpcReduction="10000"/>
          </a:bodyPr>
          <a:lstStyle/>
          <a:p>
            <a:r>
              <a:rPr lang="da-DK" dirty="0"/>
              <a:t>All renders and composites occur offscreen with TOPs</a:t>
            </a:r>
          </a:p>
          <a:p>
            <a:r>
              <a:rPr lang="da-DK" dirty="0"/>
              <a:t>Data can be scaled to any resolution, limited only by hardware</a:t>
            </a:r>
          </a:p>
          <a:p>
            <a:r>
              <a:rPr lang="da-DK" dirty="0"/>
              <a:t>TOPs can hold point cloud data where each pixel holds 32-bit XYZ coordinates</a:t>
            </a:r>
          </a:p>
          <a:p>
            <a:pPr lvl="1"/>
            <a:r>
              <a:rPr lang="da-DK" dirty="0"/>
              <a:t>Right-click on viewer and select </a:t>
            </a:r>
            <a:r>
              <a:rPr lang="da-DK" i="1" dirty="0"/>
              <a:t>View as Points</a:t>
            </a:r>
          </a:p>
          <a:p>
            <a:r>
              <a:rPr lang="en-GB" dirty="0"/>
              <a:t>Non-commercial limited to 1280 x 1280 resolution</a:t>
            </a:r>
          </a:p>
        </p:txBody>
      </p:sp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1B7430A4-D0C4-44E1-B393-910D06F967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925314"/>
            <a:ext cx="5360853" cy="4567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6164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C2317-D9E6-4B3F-A872-41555F336D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Texture Operators (TOPs)</a:t>
            </a:r>
            <a:br>
              <a:rPr lang="da-DK" dirty="0"/>
            </a:br>
            <a:r>
              <a:rPr lang="da-DK" sz="2000" dirty="0">
                <a:hlinkClick r:id="rId2"/>
              </a:rPr>
              <a:t>https://docs.derivative.ca/TOP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ECA90C-DF0F-4386-B02C-45B0727BFE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47534" y="1925313"/>
            <a:ext cx="5006266" cy="4567561"/>
          </a:xfrm>
        </p:spPr>
        <p:txBody>
          <a:bodyPr>
            <a:normAutofit lnSpcReduction="10000"/>
          </a:bodyPr>
          <a:lstStyle/>
          <a:p>
            <a:r>
              <a:rPr lang="da-DK" dirty="0"/>
              <a:t>127 TOPs in the OP CREATE dialog</a:t>
            </a:r>
          </a:p>
          <a:p>
            <a:r>
              <a:rPr lang="da-DK" dirty="0"/>
              <a:t>Some are greyed out in the non-commercial version</a:t>
            </a:r>
          </a:p>
          <a:p>
            <a:r>
              <a:rPr lang="da-DK" dirty="0"/>
              <a:t>Ones with a darker background generate textures</a:t>
            </a:r>
          </a:p>
          <a:p>
            <a:r>
              <a:rPr lang="da-DK" dirty="0"/>
              <a:t>Ones with lighter background filter textures to produce new textures</a:t>
            </a:r>
          </a:p>
          <a:p>
            <a:r>
              <a:rPr lang="da-DK" dirty="0"/>
              <a:t>All TOPs documented at: </a:t>
            </a:r>
            <a:r>
              <a:rPr lang="da-DK" sz="2000" dirty="0">
                <a:hlinkClick r:id="rId3"/>
              </a:rPr>
              <a:t>https://docs.derivative.ca/Category:TOPs</a:t>
            </a:r>
            <a:r>
              <a:rPr lang="da-DK" sz="2000" dirty="0"/>
              <a:t> </a:t>
            </a:r>
            <a:endParaRPr lang="en-GB" dirty="0"/>
          </a:p>
        </p:txBody>
      </p:sp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1B7430A4-D0C4-44E1-B393-910D06F967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925314"/>
            <a:ext cx="5360853" cy="4567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5697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DE3F95-0C4A-4025-AC6B-97818E0D4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TOP flags</a:t>
            </a:r>
            <a:br>
              <a:rPr lang="da-DK" dirty="0"/>
            </a:br>
            <a:r>
              <a:rPr lang="da-DK" sz="2000" dirty="0"/>
              <a:t>TOPs/TOPFlags.toe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542EA2-D8E6-4AE2-804E-7D1BE740BA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33134" y="3428999"/>
            <a:ext cx="5920665" cy="3063875"/>
          </a:xfrm>
        </p:spPr>
        <p:txBody>
          <a:bodyPr>
            <a:normAutofit lnSpcReduction="10000"/>
          </a:bodyPr>
          <a:lstStyle/>
          <a:p>
            <a:r>
              <a:rPr lang="da-DK" dirty="0"/>
              <a:t>A TOP has two </a:t>
            </a:r>
            <a:r>
              <a:rPr lang="da-DK" i="1" dirty="0"/>
              <a:t>flags</a:t>
            </a:r>
            <a:r>
              <a:rPr lang="da-DK" dirty="0"/>
              <a:t> in its bottom right-hand corner:</a:t>
            </a:r>
          </a:p>
          <a:p>
            <a:pPr lvl="1"/>
            <a:r>
              <a:rPr lang="da-DK" dirty="0"/>
              <a:t>Display flag</a:t>
            </a:r>
          </a:p>
          <a:p>
            <a:pPr lvl="2"/>
            <a:r>
              <a:rPr lang="da-DK" dirty="0"/>
              <a:t>Displays TOP output as background of network pane</a:t>
            </a:r>
          </a:p>
          <a:p>
            <a:pPr lvl="2"/>
            <a:r>
              <a:rPr lang="da-DK" dirty="0"/>
              <a:t>Turning on display flag on multiple TOPs causes all of them to be displayed side-by-side as the background</a:t>
            </a:r>
          </a:p>
          <a:p>
            <a:pPr lvl="1"/>
            <a:r>
              <a:rPr lang="da-DK" dirty="0"/>
              <a:t>Viewer Active flag</a:t>
            </a:r>
          </a:p>
          <a:p>
            <a:endParaRPr lang="en-GB" dirty="0"/>
          </a:p>
        </p:txBody>
      </p:sp>
      <p:pic>
        <p:nvPicPr>
          <p:cNvPr id="5" name="Picture 4" descr="A screenshot of a computer screen&#10;&#10;Description automatically generated with medium confidence">
            <a:extLst>
              <a:ext uri="{FF2B5EF4-FFF2-40B4-BE49-F238E27FC236}">
                <a16:creationId xmlns:a16="http://schemas.microsoft.com/office/drawing/2014/main" id="{82948E09-1ED8-4F17-BE09-DB095FBB11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820" y="3879233"/>
            <a:ext cx="4848495" cy="2613642"/>
          </a:xfrm>
          <a:prstGeom prst="rect">
            <a:avLst/>
          </a:prstGeom>
        </p:spPr>
      </p:pic>
      <p:pic>
        <p:nvPicPr>
          <p:cNvPr id="7" name="Picture 6" descr="A picture containing text, electronics, picture frame&#10;&#10;Description automatically generated">
            <a:extLst>
              <a:ext uri="{FF2B5EF4-FFF2-40B4-BE49-F238E27FC236}">
                <a16:creationId xmlns:a16="http://schemas.microsoft.com/office/drawing/2014/main" id="{25D41B9F-EECB-46F7-BFED-9E1484135E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1471" y="365124"/>
            <a:ext cx="8670001" cy="244021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90F4B09-1504-4F94-A82B-87C5C1A90DEA}"/>
              </a:ext>
            </a:extLst>
          </p:cNvPr>
          <p:cNvSpPr txBox="1"/>
          <p:nvPr/>
        </p:nvSpPr>
        <p:spPr>
          <a:xfrm>
            <a:off x="5347315" y="3059667"/>
            <a:ext cx="1846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/>
              <a:t>Viewer active flag</a:t>
            </a:r>
            <a:endParaRPr lang="en-GB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EE69E1D-12FF-4245-889A-CB82E250D386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6270485" y="2659971"/>
            <a:ext cx="636342" cy="399696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37FFF77-6C9A-47CE-BB2E-4165D001ABAB}"/>
              </a:ext>
            </a:extLst>
          </p:cNvPr>
          <p:cNvSpPr txBox="1"/>
          <p:nvPr/>
        </p:nvSpPr>
        <p:spPr>
          <a:xfrm>
            <a:off x="10487025" y="2972956"/>
            <a:ext cx="1251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/>
              <a:t>Display flag</a:t>
            </a:r>
            <a:endParaRPr lang="en-GB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CEAEB2B-8379-43A1-9769-2B0F8E56802B}"/>
              </a:ext>
            </a:extLst>
          </p:cNvPr>
          <p:cNvCxnSpPr>
            <a:cxnSpLocks/>
            <a:stCxn id="12" idx="0"/>
          </p:cNvCxnSpPr>
          <p:nvPr/>
        </p:nvCxnSpPr>
        <p:spPr>
          <a:xfrm flipV="1">
            <a:off x="11112613" y="2659971"/>
            <a:ext cx="327005" cy="31298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96736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B564-88F4-4D29-8A90-F2F7B97C43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9073"/>
          </a:xfrm>
        </p:spPr>
        <p:txBody>
          <a:bodyPr/>
          <a:lstStyle/>
          <a:p>
            <a:r>
              <a:rPr lang="da-DK" dirty="0"/>
              <a:t>TOP Viewers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B3F83A-66F2-4B2C-8A49-85EE77A608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38950" y="1825625"/>
            <a:ext cx="4514850" cy="4351338"/>
          </a:xfrm>
        </p:spPr>
        <p:txBody>
          <a:bodyPr>
            <a:normAutofit fontScale="70000" lnSpcReduction="20000"/>
          </a:bodyPr>
          <a:lstStyle/>
          <a:p>
            <a:r>
              <a:rPr lang="da-DK" dirty="0"/>
              <a:t>TOPs have interactive </a:t>
            </a:r>
            <a:r>
              <a:rPr lang="da-DK" i="1" dirty="0"/>
              <a:t>Node Viewers</a:t>
            </a:r>
            <a:endParaRPr lang="da-DK" dirty="0"/>
          </a:p>
          <a:p>
            <a:pPr lvl="1"/>
            <a:r>
              <a:rPr lang="da-DK" dirty="0"/>
              <a:t>Need to have Viewer Active Flag on in order to interact with a TOP’s node viewer</a:t>
            </a:r>
          </a:p>
          <a:p>
            <a:r>
              <a:rPr lang="da-DK" dirty="0"/>
              <a:t>If alpha channel present, then you’ll see a grey checkerboard background</a:t>
            </a:r>
          </a:p>
          <a:p>
            <a:pPr lvl="1"/>
            <a:r>
              <a:rPr lang="da-DK" dirty="0"/>
              <a:t>Turn off in TOPs tab in Preferences, accessible through the main Edit menu (or the </a:t>
            </a:r>
            <a:r>
              <a:rPr lang="da-DK" dirty="0" err="1"/>
              <a:t>TouchDesigner</a:t>
            </a:r>
            <a:r>
              <a:rPr lang="da-DK" dirty="0"/>
              <a:t> menu on a Mac)</a:t>
            </a:r>
          </a:p>
          <a:p>
            <a:r>
              <a:rPr lang="da-DK" dirty="0"/>
              <a:t>LMB: move around inside a viewer</a:t>
            </a:r>
          </a:p>
          <a:p>
            <a:r>
              <a:rPr lang="da-DK" dirty="0"/>
              <a:t>MMB: zoom in and out (Option – RMB, </a:t>
            </a:r>
            <a:r>
              <a:rPr lang="da-DK" dirty="0" err="1"/>
              <a:t>then</a:t>
            </a:r>
            <a:r>
              <a:rPr lang="da-DK" dirty="0"/>
              <a:t> drag </a:t>
            </a:r>
            <a:r>
              <a:rPr lang="da-DK" dirty="0" err="1"/>
              <a:t>left</a:t>
            </a:r>
            <a:r>
              <a:rPr lang="da-DK" dirty="0"/>
              <a:t> and right)</a:t>
            </a:r>
          </a:p>
          <a:p>
            <a:r>
              <a:rPr lang="da-DK" dirty="0"/>
              <a:t>”h”: recenter image in viewer</a:t>
            </a:r>
          </a:p>
          <a:p>
            <a:r>
              <a:rPr lang="da-DK" dirty="0"/>
              <a:t>RMB: opens viewer options menu</a:t>
            </a:r>
            <a:endParaRPr lang="en-GB" dirty="0"/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CEB3A3F7-A58B-4091-8C34-95FB6A6CF4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582" y="2154030"/>
            <a:ext cx="2457723" cy="1429583"/>
          </a:xfrm>
          <a:prstGeom prst="rect">
            <a:avLst/>
          </a:prstGeo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15F08E32-17A6-427F-8D59-E23A4D3570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" y="4052730"/>
            <a:ext cx="1771897" cy="2229161"/>
          </a:xfrm>
          <a:prstGeom prst="rect">
            <a:avLst/>
          </a:prstGeom>
        </p:spPr>
      </p:pic>
      <p:pic>
        <p:nvPicPr>
          <p:cNvPr id="9" name="Picture 8" descr="A picture containing text, screenshot, display&#10;&#10;Description automatically generated">
            <a:extLst>
              <a:ext uri="{FF2B5EF4-FFF2-40B4-BE49-F238E27FC236}">
                <a16:creationId xmlns:a16="http://schemas.microsoft.com/office/drawing/2014/main" id="{F9E82276-4405-4377-9275-CCD0956912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0328" y="4052729"/>
            <a:ext cx="3838726" cy="2229161"/>
          </a:xfrm>
          <a:prstGeom prst="rect">
            <a:avLst/>
          </a:prstGeom>
        </p:spPr>
      </p:pic>
      <p:pic>
        <p:nvPicPr>
          <p:cNvPr id="11" name="Picture 10" descr="Chart, surface chart&#10;&#10;Description automatically generated">
            <a:extLst>
              <a:ext uri="{FF2B5EF4-FFF2-40B4-BE49-F238E27FC236}">
                <a16:creationId xmlns:a16="http://schemas.microsoft.com/office/drawing/2014/main" id="{D04CEA16-AC0A-45B1-8A59-95A8492730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4200" y="1684913"/>
            <a:ext cx="3834854" cy="2229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7482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73E58F-96EB-45E6-B5E9-28267D647D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474" y="365125"/>
            <a:ext cx="5150347" cy="1325563"/>
          </a:xfrm>
        </p:spPr>
        <p:txBody>
          <a:bodyPr>
            <a:normAutofit/>
          </a:bodyPr>
          <a:lstStyle/>
          <a:p>
            <a:r>
              <a:rPr lang="da-DK" dirty="0"/>
              <a:t>Sweet Sixteen TOPs </a:t>
            </a:r>
            <a:br>
              <a:rPr lang="da-DK" dirty="0"/>
            </a:br>
            <a:r>
              <a:rPr lang="da-DK" sz="2000" dirty="0">
                <a:hlinkClick r:id="rId2"/>
              </a:rPr>
              <a:t>https://docs.derivative.ca/TOP#Sweet_16_TOPs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492C78-299F-4BFA-A976-17CD6981C9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090" y="1807870"/>
            <a:ext cx="4011967" cy="4351338"/>
          </a:xfrm>
        </p:spPr>
        <p:txBody>
          <a:bodyPr/>
          <a:lstStyle/>
          <a:p>
            <a:r>
              <a:rPr lang="da-DK" dirty="0"/>
              <a:t>The Sweet Sixteen TOPs are a set of 16 TOPs that are commonly used</a:t>
            </a:r>
            <a:endParaRPr lang="en-GB" dirty="0"/>
          </a:p>
        </p:txBody>
      </p:sp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D2D4B924-99EE-443A-A49D-CB61446528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8821" y="646929"/>
            <a:ext cx="6216787" cy="5845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6224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99101C-B638-4E52-8F26-2DD68FA71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Movie File In TOP</a:t>
            </a:r>
            <a:br>
              <a:rPr lang="da-DK" dirty="0"/>
            </a:br>
            <a:r>
              <a:rPr lang="da-DK" sz="2000" dirty="0">
                <a:hlinkClick r:id="rId2"/>
              </a:rPr>
              <a:t>https://docs.derivative.ca/Movie_File_In_TOP</a:t>
            </a:r>
            <a:r>
              <a:rPr lang="da-DK" sz="2000" dirty="0"/>
              <a:t> 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14D745-B20F-4644-9C3C-72119208AE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815" y="1765493"/>
            <a:ext cx="5358353" cy="4727382"/>
          </a:xfrm>
        </p:spPr>
        <p:txBody>
          <a:bodyPr>
            <a:normAutofit fontScale="85000" lnSpcReduction="20000"/>
          </a:bodyPr>
          <a:lstStyle/>
          <a:p>
            <a:r>
              <a:rPr lang="da-DK" dirty="0"/>
              <a:t>Used to load movies, images or sequences of images</a:t>
            </a:r>
          </a:p>
          <a:p>
            <a:r>
              <a:rPr lang="da-DK" dirty="0"/>
              <a:t>Reads following image formats: jpg, gif, tif or bmp</a:t>
            </a:r>
          </a:p>
          <a:p>
            <a:r>
              <a:rPr lang="da-DK" dirty="0"/>
              <a:t>Reads following movie formats. .mov, .mp4, .mpeg, .avi, .wmv, .dpx, Cineform, Hap Q, Hap Q with Alpha</a:t>
            </a:r>
          </a:p>
          <a:p>
            <a:r>
              <a:rPr lang="da-DK" dirty="0"/>
              <a:t>Supports NotchLC codec, EXR files, some .swf and .flv Flash files, DXT1, 3 and 5 compressed DDS file</a:t>
            </a:r>
          </a:p>
          <a:p>
            <a:r>
              <a:rPr lang="da-DK" dirty="0"/>
              <a:t>Can specify location as a URL to fetch movies or images from the web</a:t>
            </a:r>
          </a:p>
          <a:p>
            <a:r>
              <a:rPr lang="da-DK" dirty="0"/>
              <a:t>Can view state of a Movie File In TOP by attaching </a:t>
            </a:r>
            <a:r>
              <a:rPr lang="da-DK" dirty="0" err="1"/>
              <a:t>its</a:t>
            </a:r>
            <a:r>
              <a:rPr lang="da-DK"/>
              <a:t> output </a:t>
            </a:r>
            <a:r>
              <a:rPr lang="da-DK" dirty="0"/>
              <a:t>to the input of an Info CHOP</a:t>
            </a:r>
            <a:endParaRPr lang="en-GB" dirty="0"/>
          </a:p>
        </p:txBody>
      </p:sp>
      <p:pic>
        <p:nvPicPr>
          <p:cNvPr id="5" name="Picture 4" descr="A picture containing text, screenshot, electronics, computer&#10;&#10;Description automatically generated">
            <a:extLst>
              <a:ext uri="{FF2B5EF4-FFF2-40B4-BE49-F238E27FC236}">
                <a16:creationId xmlns:a16="http://schemas.microsoft.com/office/drawing/2014/main" id="{B98F4EB8-6A80-4402-9154-6E2CF23F6B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5192" y="2137974"/>
            <a:ext cx="6036296" cy="2795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2767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96DBA1-DB27-4410-9CEE-2DF8F4827B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390290" cy="509861"/>
          </a:xfrm>
        </p:spPr>
        <p:txBody>
          <a:bodyPr>
            <a:noAutofit/>
          </a:bodyPr>
          <a:lstStyle/>
          <a:p>
            <a:r>
              <a:rPr lang="da-DK" sz="3200" dirty="0"/>
              <a:t>Movie File In parameters: Play page</a:t>
            </a:r>
            <a:endParaRPr lang="en-GB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799E7F-3EE9-4B6A-942E-8666FE4FFA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4724" y="1064173"/>
            <a:ext cx="6731876" cy="5428702"/>
          </a:xfrm>
        </p:spPr>
        <p:txBody>
          <a:bodyPr>
            <a:normAutofit fontScale="55000" lnSpcReduction="20000"/>
          </a:bodyPr>
          <a:lstStyle/>
          <a:p>
            <a:r>
              <a:rPr lang="da-DK" dirty="0"/>
              <a:t>Play page</a:t>
            </a:r>
          </a:p>
          <a:p>
            <a:pPr lvl="1"/>
            <a:r>
              <a:rPr lang="da-DK" b="1" dirty="0"/>
              <a:t>File</a:t>
            </a:r>
            <a:r>
              <a:rPr lang="da-DK" dirty="0"/>
              <a:t>: Path and name of image or file to load; file types are given in </a:t>
            </a:r>
            <a:r>
              <a:rPr lang="da-DK" dirty="0">
                <a:hlinkClick r:id="rId2"/>
              </a:rPr>
              <a:t>https://docs.derivative.ca/File_Types</a:t>
            </a:r>
            <a:r>
              <a:rPr lang="da-DK" dirty="0"/>
              <a:t>; specify files on internet using a URL</a:t>
            </a:r>
          </a:p>
          <a:p>
            <a:pPr lvl="2"/>
            <a:r>
              <a:rPr lang="da-DK" dirty="0"/>
              <a:t>Give name of a folder to load all images in folder as if they are one movie; all files must be the same resolution; order is alphanumeric; override sample rate on Trim page to playback sequence at any frame rate</a:t>
            </a:r>
          </a:p>
          <a:p>
            <a:pPr lvl="1"/>
            <a:r>
              <a:rPr lang="da-DK" b="1" dirty="0"/>
              <a:t>Reload</a:t>
            </a:r>
            <a:r>
              <a:rPr lang="da-DK" dirty="0"/>
              <a:t>: Forces image or </a:t>
            </a:r>
            <a:r>
              <a:rPr lang="da-DK" dirty="0" err="1"/>
              <a:t>movie</a:t>
            </a:r>
            <a:r>
              <a:rPr lang="da-DK" dirty="0"/>
              <a:t> to reload, press pulse to instantly reload the file</a:t>
            </a:r>
          </a:p>
          <a:p>
            <a:pPr lvl="1"/>
            <a:r>
              <a:rPr lang="da-DK" b="1" dirty="0"/>
              <a:t>Play mode</a:t>
            </a:r>
          </a:p>
          <a:p>
            <a:pPr lvl="2"/>
            <a:r>
              <a:rPr lang="da-DK" i="1" dirty="0"/>
              <a:t>Sequential</a:t>
            </a:r>
            <a:r>
              <a:rPr lang="da-DK" dirty="0"/>
              <a:t>: </a:t>
            </a:r>
          </a:p>
          <a:p>
            <a:pPr lvl="3"/>
            <a:r>
              <a:rPr lang="da-DK" dirty="0"/>
              <a:t>Runs movie at a speed determined by Speed parameter</a:t>
            </a:r>
          </a:p>
          <a:p>
            <a:pPr lvl="3"/>
            <a:r>
              <a:rPr lang="da-DK" dirty="0"/>
              <a:t>If displaying a folder, then displays each file for a period determined by Speed parameter</a:t>
            </a:r>
          </a:p>
          <a:p>
            <a:pPr lvl="2"/>
            <a:r>
              <a:rPr lang="da-DK" i="1" dirty="0"/>
              <a:t>Lock to Timeline</a:t>
            </a:r>
            <a:r>
              <a:rPr lang="da-DK" dirty="0"/>
              <a:t>: </a:t>
            </a:r>
          </a:p>
          <a:p>
            <a:pPr lvl="3"/>
            <a:r>
              <a:rPr lang="da-DK" dirty="0"/>
              <a:t>Runs a movie at a speed that allows an integer number of runs to occur within the timeline </a:t>
            </a:r>
            <a:r>
              <a:rPr lang="da-DK" dirty="0" err="1"/>
              <a:t>period</a:t>
            </a:r>
            <a:endParaRPr lang="da-DK" dirty="0"/>
          </a:p>
          <a:p>
            <a:pPr lvl="3"/>
            <a:r>
              <a:rPr lang="da-DK" dirty="0"/>
              <a:t>If </a:t>
            </a:r>
            <a:r>
              <a:rPr lang="da-DK" dirty="0" err="1"/>
              <a:t>movie</a:t>
            </a:r>
            <a:r>
              <a:rPr lang="da-DK" dirty="0"/>
              <a:t> has more frames </a:t>
            </a:r>
            <a:r>
              <a:rPr lang="da-DK" dirty="0" err="1"/>
              <a:t>than</a:t>
            </a:r>
            <a:r>
              <a:rPr lang="da-DK" dirty="0"/>
              <a:t> Timeline, </a:t>
            </a:r>
            <a:r>
              <a:rPr lang="da-DK" dirty="0" err="1"/>
              <a:t>then</a:t>
            </a:r>
            <a:r>
              <a:rPr lang="da-DK" dirty="0"/>
              <a:t> just </a:t>
            </a:r>
            <a:r>
              <a:rPr lang="da-DK" dirty="0" err="1"/>
              <a:t>plays</a:t>
            </a:r>
            <a:r>
              <a:rPr lang="da-DK" dirty="0"/>
              <a:t> the </a:t>
            </a:r>
            <a:r>
              <a:rPr lang="da-DK" dirty="0" err="1"/>
              <a:t>first</a:t>
            </a:r>
            <a:r>
              <a:rPr lang="da-DK" dirty="0"/>
              <a:t> N frames </a:t>
            </a:r>
            <a:r>
              <a:rPr lang="da-DK" dirty="0" err="1"/>
              <a:t>where</a:t>
            </a:r>
            <a:r>
              <a:rPr lang="da-DK" dirty="0"/>
              <a:t> N is the </a:t>
            </a:r>
            <a:r>
              <a:rPr lang="da-DK" dirty="0" err="1"/>
              <a:t>number</a:t>
            </a:r>
            <a:r>
              <a:rPr lang="da-DK" dirty="0"/>
              <a:t> of frames in the Timeline</a:t>
            </a:r>
          </a:p>
          <a:p>
            <a:pPr lvl="3"/>
            <a:r>
              <a:rPr lang="da-DK" dirty="0"/>
              <a:t>If </a:t>
            </a:r>
            <a:r>
              <a:rPr lang="da-DK" dirty="0" err="1"/>
              <a:t>displaying</a:t>
            </a:r>
            <a:r>
              <a:rPr lang="da-DK" dirty="0"/>
              <a:t> a folder, cycles through all files within one Timeline period</a:t>
            </a:r>
          </a:p>
          <a:p>
            <a:pPr lvl="2"/>
            <a:r>
              <a:rPr lang="da-DK" i="1" dirty="0"/>
              <a:t>Specify Index</a:t>
            </a:r>
            <a:r>
              <a:rPr lang="da-DK" dirty="0"/>
              <a:t>: Set Index parameter type to I, then gives just index of file in collection being displayed; if type set to F, then file </a:t>
            </a:r>
            <a:r>
              <a:rPr lang="da-DK" dirty="0" err="1"/>
              <a:t>shown</a:t>
            </a:r>
            <a:r>
              <a:rPr lang="da-DK" dirty="0"/>
              <a:t> determined by position of frame in whole cycle.</a:t>
            </a:r>
          </a:p>
          <a:p>
            <a:pPr lvl="1"/>
            <a:r>
              <a:rPr lang="da-DK" b="1" dirty="0"/>
              <a:t>Play: </a:t>
            </a:r>
            <a:r>
              <a:rPr lang="da-DK" dirty="0"/>
              <a:t>On or off</a:t>
            </a:r>
          </a:p>
          <a:p>
            <a:pPr lvl="1"/>
            <a:r>
              <a:rPr lang="da-DK" b="1" dirty="0"/>
              <a:t>Speed: </a:t>
            </a:r>
            <a:r>
              <a:rPr lang="da-DK" dirty="0"/>
              <a:t>Determines speed of display of movie or collection of files</a:t>
            </a:r>
          </a:p>
          <a:p>
            <a:pPr lvl="1"/>
            <a:r>
              <a:rPr lang="da-DK" b="1" dirty="0"/>
              <a:t>Cue: </a:t>
            </a:r>
            <a:r>
              <a:rPr lang="da-DK" dirty="0"/>
              <a:t>Only works with Sequential, jumps to cue point when on; pulse button returns to cue point</a:t>
            </a:r>
          </a:p>
          <a:p>
            <a:pPr lvl="1"/>
            <a:r>
              <a:rPr lang="da-DK" b="1" dirty="0"/>
              <a:t>Cue point: </a:t>
            </a:r>
            <a:r>
              <a:rPr lang="da-DK" dirty="0"/>
              <a:t>Can be expressed as percentage, index, frames or seconds</a:t>
            </a:r>
          </a:p>
          <a:p>
            <a:pPr lvl="1"/>
            <a:r>
              <a:rPr lang="da-DK" b="1" dirty="0"/>
              <a:t>Index: </a:t>
            </a:r>
            <a:r>
              <a:rPr lang="da-DK" dirty="0"/>
              <a:t>used with play mode Specify Index to explicitly set movie position</a:t>
            </a:r>
          </a:p>
          <a:p>
            <a:pPr lvl="1"/>
            <a:r>
              <a:rPr lang="da-DK" b="1" dirty="0"/>
              <a:t>Loop crossfade: </a:t>
            </a:r>
            <a:r>
              <a:rPr lang="da-DK" dirty="0"/>
              <a:t>crossfades beginning and ending of movie to get smooth transition</a:t>
            </a:r>
          </a:p>
          <a:p>
            <a:pPr lvl="2"/>
            <a:r>
              <a:rPr lang="da-DK" dirty="0"/>
              <a:t>If use Trim options, then crossfades Trim Start with Trim End positions</a:t>
            </a:r>
          </a:p>
          <a:p>
            <a:pPr lvl="1"/>
            <a:r>
              <a:rPr lang="da-DK" b="1" dirty="0"/>
              <a:t>Step size: </a:t>
            </a:r>
            <a:r>
              <a:rPr lang="da-DK" dirty="0"/>
              <a:t>Sets number of frames to skip between displaying frames</a:t>
            </a:r>
            <a:endParaRPr lang="da-DK" b="1" dirty="0"/>
          </a:p>
          <a:p>
            <a:pPr lvl="1"/>
            <a:endParaRPr lang="da-DK" b="1" dirty="0"/>
          </a:p>
          <a:p>
            <a:pPr lvl="1"/>
            <a:endParaRPr lang="da-DK" dirty="0"/>
          </a:p>
        </p:txBody>
      </p:sp>
      <p:pic>
        <p:nvPicPr>
          <p:cNvPr id="9" name="Picture 8" descr="Graphical user interface&#10;&#10;Description automatically generated">
            <a:extLst>
              <a:ext uri="{FF2B5EF4-FFF2-40B4-BE49-F238E27FC236}">
                <a16:creationId xmlns:a16="http://schemas.microsoft.com/office/drawing/2014/main" id="{A0A05262-9D66-41A2-BFBE-4FE1BBD268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2254" y="382314"/>
            <a:ext cx="4829746" cy="6093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8153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1501</TotalTime>
  <Words>1337</Words>
  <Application>Microsoft Macintosh PowerPoint</Application>
  <PresentationFormat>Widescreen</PresentationFormat>
  <Paragraphs>109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 Theme</vt:lpstr>
      <vt:lpstr>2D Image Processing and Generation with Texture Operators (TOPs)</vt:lpstr>
      <vt:lpstr>Texture Operators (TOPs) https://docs.derivative.ca/TOP</vt:lpstr>
      <vt:lpstr>Texture Operators (TOPs) https://docs.derivative.ca/TOP</vt:lpstr>
      <vt:lpstr>Texture Operators (TOPs) https://docs.derivative.ca/TOP</vt:lpstr>
      <vt:lpstr>TOP flags TOPs/TOPFlags.toe</vt:lpstr>
      <vt:lpstr>TOP Viewers</vt:lpstr>
      <vt:lpstr>Sweet Sixteen TOPs  https://docs.derivative.ca/TOP#Sweet_16_TOPs</vt:lpstr>
      <vt:lpstr>Movie File In TOP https://docs.derivative.ca/Movie_File_In_TOP </vt:lpstr>
      <vt:lpstr>Movie File In parameters: Play page</vt:lpstr>
      <vt:lpstr>Playing movies with audio</vt:lpstr>
      <vt:lpstr>Ramp TOP</vt:lpstr>
      <vt:lpstr>Ramp TOP parameters</vt:lpstr>
      <vt:lpstr>Ramp TOP parameters</vt:lpstr>
      <vt:lpstr>Level and Luma Level TOPs</vt:lpstr>
      <vt:lpstr>Level TOP Parameters – Pre Page</vt:lpstr>
      <vt:lpstr>Transform TOP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2D Image Processing and Generation with Texture Operators (TOPs)</dc:title>
  <dc:creator>David Meredith</dc:creator>
  <cp:lastModifiedBy>David Meredith</cp:lastModifiedBy>
  <cp:revision>32</cp:revision>
  <dcterms:created xsi:type="dcterms:W3CDTF">2021-08-16T16:36:55Z</dcterms:created>
  <dcterms:modified xsi:type="dcterms:W3CDTF">2021-09-06T14:00:33Z</dcterms:modified>
</cp:coreProperties>
</file>